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1905" r:id="rId3"/>
    <p:sldId id="1903" r:id="rId4"/>
    <p:sldId id="1907" r:id="rId5"/>
    <p:sldId id="1913" r:id="rId6"/>
    <p:sldId id="1919" r:id="rId7"/>
    <p:sldId id="1910" r:id="rId8"/>
    <p:sldId id="1915" r:id="rId9"/>
    <p:sldId id="1914" r:id="rId10"/>
    <p:sldId id="1924" r:id="rId11"/>
    <p:sldId id="1917" r:id="rId12"/>
    <p:sldId id="1918" r:id="rId13"/>
    <p:sldId id="1916" r:id="rId14"/>
    <p:sldId id="1921" r:id="rId15"/>
    <p:sldId id="1920" r:id="rId16"/>
    <p:sldId id="1922" r:id="rId17"/>
    <p:sldId id="1926" r:id="rId18"/>
    <p:sldId id="1928" r:id="rId19"/>
    <p:sldId id="19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56"/>
    <a:srgbClr val="CD003C"/>
    <a:srgbClr val="CC0042"/>
    <a:srgbClr val="D70351"/>
    <a:srgbClr val="DF0052"/>
    <a:srgbClr val="DE267F"/>
    <a:srgbClr val="DB0206"/>
    <a:srgbClr val="32C7A4"/>
    <a:srgbClr val="C78932"/>
    <a:srgbClr val="329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3"/>
  </p:normalViewPr>
  <p:slideViewPr>
    <p:cSldViewPr snapToGrid="0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DDAF9-243D-4C0E-863F-73CAD3AFC067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FA4A7-4FBA-4748-8F76-A81223AA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862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3224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9652-A567-4410-9BD3-592DE33A8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4ABA5-71BF-4DE6-AE18-E66CF5FB4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239D-668E-43EF-9031-DA67437F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FF74-5E03-4D80-BE3B-8BB5816F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25FB-F262-42DC-9420-5A8564F4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02F7-F716-4101-ADEE-41A94981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AE0B5-8867-4389-8B53-50541DFD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9FC8-158F-402D-B9EE-25FDF772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C887-DE59-47BF-8FC4-3163BC50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103A-6B62-4F5B-85D3-FA30E04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E5958-DB88-463C-BE33-90F8A8D6D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40444-0FE4-4B08-BC8E-3DD32BCB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0853-4862-4B20-81BF-3E53859C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009D-E305-4E81-BAD5-D6544D8E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5AC8-D42A-4AD5-82FA-CFFAF0D0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6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985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54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18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12192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99170" y="622368"/>
            <a:ext cx="2193661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368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037074" y="1473951"/>
            <a:ext cx="1900009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90404" y="1473951"/>
            <a:ext cx="1900009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43733" y="1473951"/>
            <a:ext cx="1900009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201589" y="1473951"/>
            <a:ext cx="1900009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918" y="1473951"/>
            <a:ext cx="1900009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950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57321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9558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763524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75761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38789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51026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9113800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8926037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914400" y="3775204"/>
            <a:ext cx="1036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952359" y="3655460"/>
            <a:ext cx="239488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613616" y="3653343"/>
            <a:ext cx="239488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274873" y="3655460"/>
            <a:ext cx="239488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9936129" y="3655460"/>
            <a:ext cx="239488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0" rIns="0"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356062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272821" y="1963502"/>
            <a:ext cx="1570496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9204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04282" y="237556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884240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07382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86062" y="237208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888733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1120153" y="434516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390" y="4841305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6224109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455529" y="4332332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7766" y="4815639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933711" y="4041773"/>
            <a:ext cx="1570496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390369" y="4041773"/>
            <a:ext cx="1570496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600780" y="1963502"/>
            <a:ext cx="1570496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7F96-CD9F-4522-BDE5-0793E76B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B25E-C4C7-400D-8BE9-28F0BE01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3097C-F4EB-4351-A5CD-6A0B7A44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4FA2-F263-45FF-915B-24F4CB18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1074-8BAF-4A9F-8DBE-807B9E96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54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00389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25789" y="2087867"/>
            <a:ext cx="2444555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20356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146121" y="3102893"/>
            <a:ext cx="2444555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152501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66453" y="2087867"/>
            <a:ext cx="2444555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74101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86785" y="3102893"/>
            <a:ext cx="2444555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8581717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307117" y="2087867"/>
            <a:ext cx="2444555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05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6663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736664" y="3227943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6664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5014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3501467" y="3227943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014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2446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6244667" y="3227943"/>
            <a:ext cx="248160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446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9878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8987867" y="3227943"/>
            <a:ext cx="248160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89878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36663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736664" y="5789416"/>
            <a:ext cx="248160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736664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35014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3501467" y="5789416"/>
            <a:ext cx="248160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35014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62446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6244667" y="5789416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2446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9878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87867" y="5789416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89878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98366" y="3924011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698366" y="1585988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696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1027118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393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3449819" y="3924011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449819" y="1585988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1072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8571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0807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6184767" y="3924011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6184767" y="1585988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2560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513519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257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8905341" y="3924011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6" name="Rectangle 95"/>
          <p:cNvSpPr/>
          <p:nvPr userDrawn="1"/>
        </p:nvSpPr>
        <p:spPr>
          <a:xfrm>
            <a:off x="8905341" y="1585988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76595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9234093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9046330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9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70400" y="1408767"/>
            <a:ext cx="32512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88393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3394707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6832851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9245584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5144167" y="516694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4199" y="2411930"/>
            <a:ext cx="2523744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80512" y="3281310"/>
            <a:ext cx="2523744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18656" y="3281310"/>
            <a:ext cx="2523744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8931389" y="2411930"/>
            <a:ext cx="2523744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7862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01116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99316" y="1963503"/>
            <a:ext cx="1559685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2301116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1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279900" y="1963503"/>
            <a:ext cx="1559685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5981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64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962900" y="1963503"/>
            <a:ext cx="1559685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9664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2301116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99316" y="4009013"/>
            <a:ext cx="1559685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2301116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5981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279900" y="4009013"/>
            <a:ext cx="1559685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5981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9664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962900" y="4009013"/>
            <a:ext cx="1559685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9664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872965" y="1833721"/>
            <a:ext cx="5069416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9851" y="2005621"/>
            <a:ext cx="186837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10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69811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83239" y="1511762"/>
            <a:ext cx="370876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98114" y="1511764"/>
            <a:ext cx="4785125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19190" y="1431959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19190" y="3429000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410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9042400" y="3251201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448268" y="4703206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042400" y="1786333"/>
            <a:ext cx="254000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48268" y="1817965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448268" y="3254528"/>
            <a:ext cx="254000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9042400" y="4706533"/>
            <a:ext cx="254000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05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82" y="1694000"/>
            <a:ext cx="2274957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9362662" y="1694000"/>
            <a:ext cx="2274957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554382" y="3947368"/>
            <a:ext cx="2274957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9362662" y="3947368"/>
            <a:ext cx="2274957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829339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77721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29339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77721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3293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6267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633293" y="44416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267" y="41416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9458587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9451561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9458587" y="44924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9451561" y="41924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C8AA-5C4D-40FE-B568-E3E172C4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1DE8-39EA-4A24-B712-63C7A1BB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0A7A-E6B0-4A5A-8FFD-5A19966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E988C-5FB9-4A7A-90A5-1C0E5B9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9361-4C02-4377-AD04-ACED51CE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9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24384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4876800" y="1686200"/>
            <a:ext cx="24384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9753600" y="1686200"/>
            <a:ext cx="24384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7315200" y="3929200"/>
            <a:ext cx="24384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2438400" y="3929200"/>
            <a:ext cx="24384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4384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7680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732043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58755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51729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603101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596075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5054334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5047308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7485709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7478683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9955626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9948600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3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71807" y="1496124"/>
            <a:ext cx="2446415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61387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34035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211310" y="3493167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52748" y="3427294"/>
            <a:ext cx="2381299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8925396" y="3417134"/>
            <a:ext cx="2381299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6211309" y="1496124"/>
            <a:ext cx="2381299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37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6333439" y="1907853"/>
            <a:ext cx="2381299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943340" y="1907853"/>
            <a:ext cx="2381299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6333439" y="3356131"/>
            <a:ext cx="2381299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8943340" y="3356131"/>
            <a:ext cx="2381299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91856" y="1907853"/>
            <a:ext cx="5178745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405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12170443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249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75960" y="4674776"/>
            <a:ext cx="2415165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08214" y="4674776"/>
            <a:ext cx="2415165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75961" y="1571392"/>
            <a:ext cx="515892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620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646" y="1431958"/>
            <a:ext cx="421434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203696" y="1431958"/>
            <a:ext cx="798830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44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70441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639333"/>
            <a:ext cx="4908153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93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49619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310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4286-22FA-4491-A182-A5C1AF07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9D558-D4CB-48BC-913D-EAF8BA6BD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38003-8463-4031-829B-CEAEC784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1577F-BBB2-44CD-A4FE-40D41414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A0139-CFF0-4CFA-9A63-0E476F79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17B3B-A787-444E-ABE1-3871910F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46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641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7251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71140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348317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95061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348317" y="3813144"/>
            <a:ext cx="2677296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333" dirty="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87251" y="1611405"/>
            <a:ext cx="2677296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867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171140" y="1611404"/>
            <a:ext cx="2677296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r>
              <a:rPr lang="en-US" sz="1333" dirty="0"/>
              <a:t> </a:t>
            </a:r>
          </a:p>
          <a:p>
            <a:pPr lvl="0" algn="ctr" defTabSz="1219170">
              <a:spcBef>
                <a:spcPct val="20000"/>
              </a:spcBef>
              <a:defRPr/>
            </a:pP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8995061" y="3813144"/>
            <a:ext cx="2677296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86301" y="2195018"/>
            <a:ext cx="5030956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3" y="2182184"/>
            <a:ext cx="5030956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6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2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293323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6286299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865264" y="1672313"/>
            <a:ext cx="501691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96710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6293321" y="1672313"/>
            <a:ext cx="501691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6324767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4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7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1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865265" y="1710413"/>
            <a:ext cx="331547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90156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50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520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450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452024" y="1710413"/>
            <a:ext cx="331547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69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0264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80334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80264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8033424" y="1710413"/>
            <a:ext cx="3315472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81583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6100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4149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7123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768022" y="1604356"/>
            <a:ext cx="2490284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1829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1163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4778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3437752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3518651" y="1604356"/>
            <a:ext cx="2490284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612458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46042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179190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6172164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6253063" y="1604356"/>
            <a:ext cx="2490284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6346870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3878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8897026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8890000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8970899" y="1604356"/>
            <a:ext cx="2490284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9064706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077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0392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90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677800" y="1622925"/>
            <a:ext cx="204978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5501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311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6259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89232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2870132" y="1622925"/>
            <a:ext cx="204978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4734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5939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99254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98552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066420" y="1622925"/>
            <a:ext cx="204978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4363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5124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7184396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7177369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7258270" y="1622925"/>
            <a:ext cx="2049781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3548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943702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9370168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9363141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9444042" y="1622925"/>
            <a:ext cx="2049781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952125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612067" y="1872883"/>
            <a:ext cx="517669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2013587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799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5133752" y="1731349"/>
            <a:ext cx="1945525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268894" y="2303485"/>
            <a:ext cx="1675244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840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4438652" y="1934377"/>
            <a:ext cx="3403643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2400" dirty="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93535" y="2062632"/>
            <a:ext cx="3090911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582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903452" y="1431958"/>
            <a:ext cx="2196983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501393" y="6074429"/>
            <a:ext cx="3094309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7921" y="2085073"/>
            <a:ext cx="1871539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01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ADCD-74FD-40A6-8DFE-CC33B1A4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4A80E-95EA-440F-8F57-7F4056BF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80E83-9DE2-41FB-B42C-968F06E3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C722E-19C1-4BA4-B74D-00AA2B64D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954E-65AA-42EA-8306-9BE93B6E5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50F82-3C33-4D10-9950-4FE1A1B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96A01-B82D-4006-9433-F2B1B720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33B9B-40B6-4190-A4D2-898DF48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403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558336" y="1602393"/>
            <a:ext cx="586757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808961" y="1823491"/>
            <a:ext cx="5344831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995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78174" y="1674245"/>
            <a:ext cx="4435653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6721" y="2170340"/>
            <a:ext cx="3566033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951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996304" y="1975549"/>
            <a:ext cx="517669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822933" y="2116253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181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584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6584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11496242" y="317598"/>
            <a:ext cx="384047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9494" y="263969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3461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5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7" grpId="0" animBg="1"/>
      <p:bldP spid="40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936802" y="203560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08759" y="3327601"/>
            <a:ext cx="1330252" cy="132985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251201" y="1499451"/>
            <a:ext cx="1330252" cy="132985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045690" y="3337761"/>
            <a:ext cx="1330252" cy="132985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229355" y="5147144"/>
            <a:ext cx="1330252" cy="1329856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2350" y="473763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560425" y="590018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659758" y="171695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2"/>
          </p:nvPr>
        </p:nvSpPr>
        <p:spPr>
          <a:xfrm>
            <a:off x="5675766" y="4763299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25458" y="1687978"/>
            <a:ext cx="3163241" cy="31623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18E8-5E66-4E37-832D-A5C24F40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AF9E1-70E6-45B5-89F4-DF8D58C7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4B40-8A51-4DEF-8FE7-6622D926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DBC0-D105-4752-A2E6-718415A3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CBB5D-AD96-4735-8978-97B93165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FFA0A-124B-4D05-B5A2-32B00864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8BD37-A010-4411-AEBA-78642A6E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A4EA-CDAB-4A99-BE36-6DF5FC79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98BF-80AF-4CE6-AFD9-58D75090A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F31F3-8F1E-4EFE-A984-7A814ADAA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40F05-4FE8-456A-9D6F-16056503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46FE3-4DC3-4A8D-8E28-81DB757A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B944-63F2-45DB-B0A7-E965F5A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716A-364A-4396-9C2E-3C15A8E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F067-2DA9-4661-8E88-39B8B5F87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D7C8D-F59A-4A54-B7A4-26892613B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FD026-5E61-4E25-B56D-593390EA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F8CD7-9B81-4844-9558-5107E8D4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D301F-E78A-482F-BD5C-E75D8929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2CDF3-6BCD-45DC-AA77-F4B46C92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D24DB-60E7-4BE0-AF86-347F521E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FAAB-DD07-4B94-A01D-7BEE10D5C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845D-12FA-4AE4-BCBB-E33830106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3601E-B97A-48ED-906B-7D0F0D823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5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5" r:id="rId44"/>
    <p:sldLayoutId id="2147483706" r:id="rId45"/>
    <p:sldLayoutId id="2147483707" r:id="rId46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52E7F-6307-4F7D-BF68-9BD4EB3B0F0B}"/>
              </a:ext>
            </a:extLst>
          </p:cNvPr>
          <p:cNvSpPr/>
          <p:nvPr/>
        </p:nvSpPr>
        <p:spPr>
          <a:xfrm>
            <a:off x="223935" y="149290"/>
            <a:ext cx="11719249" cy="6559419"/>
          </a:xfrm>
          <a:prstGeom prst="rect">
            <a:avLst/>
          </a:prstGeom>
          <a:solidFill>
            <a:srgbClr val="F89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9DE86-3028-4483-A3AC-47BEC23E8DD1}"/>
              </a:ext>
            </a:extLst>
          </p:cNvPr>
          <p:cNvSpPr txBox="1"/>
          <p:nvPr/>
        </p:nvSpPr>
        <p:spPr>
          <a:xfrm>
            <a:off x="3184086" y="1937965"/>
            <a:ext cx="6766078" cy="2536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Austin Bike Sharing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36271-E28B-4C04-A06F-ED2ACF7A5F9C}"/>
              </a:ext>
            </a:extLst>
          </p:cNvPr>
          <p:cNvSpPr txBox="1"/>
          <p:nvPr/>
        </p:nvSpPr>
        <p:spPr>
          <a:xfrm>
            <a:off x="755514" y="5427875"/>
            <a:ext cx="1068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Group X : Akhil, Henry , </a:t>
            </a:r>
            <a:r>
              <a:rPr lang="en-US" sz="2000" dirty="0" err="1">
                <a:solidFill>
                  <a:schemeClr val="bg1"/>
                </a:solidFill>
              </a:rPr>
              <a:t>Vir</a:t>
            </a:r>
            <a:r>
              <a:rPr lang="en-US" sz="2000" dirty="0">
                <a:solidFill>
                  <a:schemeClr val="bg1"/>
                </a:solidFill>
              </a:rPr>
              <a:t>, Rachel</a:t>
            </a:r>
          </a:p>
        </p:txBody>
      </p:sp>
    </p:spTree>
    <p:extLst>
      <p:ext uri="{BB962C8B-B14F-4D97-AF65-F5344CB8AC3E}">
        <p14:creationId xmlns:p14="http://schemas.microsoft.com/office/powerpoint/2010/main" val="64235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Maximum number of rides occur between 2 P.M and 4 P.M on both weekends and weekdays for Walk Up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1931437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Time – Hour of the day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4422A-547E-4017-8216-A3AA9627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01" y="1539388"/>
            <a:ext cx="5147729" cy="34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22077-B754-4C0A-BAE6-D8F3AF47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82" y="1539388"/>
            <a:ext cx="5147729" cy="34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F7198-5779-4167-87B9-F83C9F93F611}"/>
              </a:ext>
            </a:extLst>
          </p:cNvPr>
          <p:cNvSpPr txBox="1"/>
          <p:nvPr/>
        </p:nvSpPr>
        <p:spPr>
          <a:xfrm>
            <a:off x="491412" y="5040164"/>
            <a:ext cx="1170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We can also observe multiple peaks for Local365(possibly students) during 9 A.M,12 P.M and 4 P.M owing to the class schedules</a:t>
            </a:r>
          </a:p>
        </p:txBody>
      </p:sp>
    </p:spTree>
    <p:extLst>
      <p:ext uri="{BB962C8B-B14F-4D97-AF65-F5344CB8AC3E}">
        <p14:creationId xmlns:p14="http://schemas.microsoft.com/office/powerpoint/2010/main" val="27620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195943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During ACL weeks, there is a shift in usage towards the early hours of the day and the demand rises during the night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2827177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Time – Hour of the day – SXSW | ACL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12CAB-0F34-4F1F-9DE9-74E85FE2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17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195943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Different kinds of weather have varying effects on rides contributing the drop in the number of rides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811764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Weather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Cold days : &lt;60F, Hot days: &gt;80F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41F6D-7336-4C41-BB03-F0BACBA8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7" y="2509476"/>
            <a:ext cx="1064218" cy="10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21491-6C1F-47E1-B1D5-F52DC8DA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13" y="2509476"/>
            <a:ext cx="1235732" cy="1235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F644D-9267-4311-9C6F-AF36BDCF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11" y="2394660"/>
            <a:ext cx="1140227" cy="1140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C743AE-0296-41B0-B219-1EC6DAEF0A7E}"/>
              </a:ext>
            </a:extLst>
          </p:cNvPr>
          <p:cNvSpPr txBox="1"/>
          <p:nvPr/>
        </p:nvSpPr>
        <p:spPr>
          <a:xfrm>
            <a:off x="531845" y="4278326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% Drop in Rides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F47CD-6AC4-4B87-9AB4-BDF95281F08C}"/>
              </a:ext>
            </a:extLst>
          </p:cNvPr>
          <p:cNvSpPr txBox="1"/>
          <p:nvPr/>
        </p:nvSpPr>
        <p:spPr>
          <a:xfrm>
            <a:off x="2662335" y="4232561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90C7"/>
                </a:solidFill>
              </a:rPr>
              <a:t>67%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42DBE-7B0B-4839-B4FD-95BC8D0EB30A}"/>
              </a:ext>
            </a:extLst>
          </p:cNvPr>
          <p:cNvSpPr txBox="1"/>
          <p:nvPr/>
        </p:nvSpPr>
        <p:spPr>
          <a:xfrm>
            <a:off x="5830078" y="4220724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78932"/>
                </a:solidFill>
              </a:rPr>
              <a:t>36%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BA557-5D01-4BA2-AFE1-37905B42C383}"/>
              </a:ext>
            </a:extLst>
          </p:cNvPr>
          <p:cNvSpPr txBox="1"/>
          <p:nvPr/>
        </p:nvSpPr>
        <p:spPr>
          <a:xfrm>
            <a:off x="8842311" y="4232560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C7A4"/>
                </a:solidFill>
              </a:rPr>
              <a:t>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DF100-42FF-4676-9530-DE441AA49A89}"/>
              </a:ext>
            </a:extLst>
          </p:cNvPr>
          <p:cNvSpPr txBox="1"/>
          <p:nvPr/>
        </p:nvSpPr>
        <p:spPr>
          <a:xfrm>
            <a:off x="2321504" y="1771182"/>
            <a:ext cx="201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90C7"/>
                </a:solidFill>
              </a:rPr>
              <a:t>Rainy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0C523-181C-43F6-8D97-07F532AA8BD9}"/>
              </a:ext>
            </a:extLst>
          </p:cNvPr>
          <p:cNvSpPr txBox="1"/>
          <p:nvPr/>
        </p:nvSpPr>
        <p:spPr>
          <a:xfrm>
            <a:off x="5330112" y="1771181"/>
            <a:ext cx="21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78932"/>
                </a:solidFill>
              </a:rPr>
              <a:t>Hot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AF6CD-220C-45D9-BED7-6C1535C7A1DB}"/>
              </a:ext>
            </a:extLst>
          </p:cNvPr>
          <p:cNvSpPr txBox="1"/>
          <p:nvPr/>
        </p:nvSpPr>
        <p:spPr>
          <a:xfrm>
            <a:off x="8473447" y="1771180"/>
            <a:ext cx="1877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C7A4"/>
                </a:solidFill>
              </a:rPr>
              <a:t>Cold Days</a:t>
            </a:r>
            <a:endParaRPr lang="en-US" sz="3600" b="1" dirty="0">
              <a:solidFill>
                <a:srgbClr val="32C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4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Riverside@Lamar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has the highest number of rides in 2016 whereas Davis at Rainy street station is showing a higher growth in terms of bike rides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811764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Weather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2016 data has been considered to identify the busiest stations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4CD72E-6757-47F7-A3E6-496D857A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73698"/>
              </p:ext>
            </p:extLst>
          </p:nvPr>
        </p:nvGraphicFramePr>
        <p:xfrm>
          <a:off x="2612573" y="1821046"/>
          <a:ext cx="7016617" cy="3668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6745">
                  <a:extLst>
                    <a:ext uri="{9D8B030D-6E8A-4147-A177-3AD203B41FA5}">
                      <a16:colId xmlns:a16="http://schemas.microsoft.com/office/drawing/2014/main" val="609372142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1070336708"/>
                    </a:ext>
                  </a:extLst>
                </a:gridCol>
                <a:gridCol w="1481805">
                  <a:extLst>
                    <a:ext uri="{9D8B030D-6E8A-4147-A177-3AD203B41FA5}">
                      <a16:colId xmlns:a16="http://schemas.microsoft.com/office/drawing/2014/main" val="3705924010"/>
                    </a:ext>
                  </a:extLst>
                </a:gridCol>
                <a:gridCol w="1222310">
                  <a:extLst>
                    <a:ext uri="{9D8B030D-6E8A-4147-A177-3AD203B41FA5}">
                      <a16:colId xmlns:a16="http://schemas.microsoft.com/office/drawing/2014/main" val="2112540919"/>
                    </a:ext>
                  </a:extLst>
                </a:gridCol>
                <a:gridCol w="1278289">
                  <a:extLst>
                    <a:ext uri="{9D8B030D-6E8A-4147-A177-3AD203B41FA5}">
                      <a16:colId xmlns:a16="http://schemas.microsoft.com/office/drawing/2014/main" val="273315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Station 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rides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43164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Riverside @ S. Lamar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28254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Rainey St @ Cummings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7684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65859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City Hall / Lavaca &amp; 2nd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70773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2nd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86237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5th &amp; Bowie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49518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Davis at Rainey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38448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Zilker</a:t>
                      </a:r>
                      <a:r>
                        <a:rPr lang="en-US" sz="1100" u="none" strike="noStrike" dirty="0">
                          <a:effectLst/>
                        </a:rPr>
                        <a:t> Park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3215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4th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90802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Convention Center / 4th St. @ </a:t>
                      </a:r>
                      <a:r>
                        <a:rPr lang="en-US" sz="1100" u="none" strike="noStrike" dirty="0" err="1">
                          <a:effectLst/>
                        </a:rPr>
                        <a:t>MetroRail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44522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Pfluger</a:t>
                      </a:r>
                      <a:r>
                        <a:rPr lang="en-US" sz="1100" u="none" strike="noStrike" dirty="0">
                          <a:effectLst/>
                        </a:rPr>
                        <a:t> Bridge @ W 2nd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579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2C30C56-5FEA-4C42-ABCA-11B451228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63" y="1821046"/>
            <a:ext cx="428536" cy="42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5B8A0-AF8F-4182-937E-29F59080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40" y="1821046"/>
            <a:ext cx="428536" cy="42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16FAB-E0D8-4A4C-9E2E-61C797107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17" y="1838283"/>
            <a:ext cx="394062" cy="3940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B310D-B85F-41CD-BE16-D208EA765A59}"/>
              </a:ext>
            </a:extLst>
          </p:cNvPr>
          <p:cNvSpPr/>
          <p:nvPr/>
        </p:nvSpPr>
        <p:spPr bwMode="auto">
          <a:xfrm rot="20271166">
            <a:off x="6356577" y="3482158"/>
            <a:ext cx="5225143" cy="774441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377665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2"/>
            <a:ext cx="1129006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Demographics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8228A-2C3A-452F-9BF7-06CEA233738B}"/>
              </a:ext>
            </a:extLst>
          </p:cNvPr>
          <p:cNvSpPr/>
          <p:nvPr/>
        </p:nvSpPr>
        <p:spPr bwMode="auto">
          <a:xfrm>
            <a:off x="3301570" y="1136400"/>
            <a:ext cx="5225143" cy="774441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Demographics</a:t>
            </a:r>
          </a:p>
        </p:txBody>
      </p:sp>
      <p:pic>
        <p:nvPicPr>
          <p:cNvPr id="1026" name="Picture 2" descr="pop_walk.png">
            <a:extLst>
              <a:ext uri="{FF2B5EF4-FFF2-40B4-BE49-F238E27FC236}">
                <a16:creationId xmlns:a16="http://schemas.microsoft.com/office/drawing/2014/main" id="{CFC313B4-2CA9-45BF-81E8-6B7CADF0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3" y="1995256"/>
            <a:ext cx="10049524" cy="30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5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2"/>
            <a:ext cx="1129006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Demographics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8228A-2C3A-452F-9BF7-06CEA233738B}"/>
              </a:ext>
            </a:extLst>
          </p:cNvPr>
          <p:cNvSpPr/>
          <p:nvPr/>
        </p:nvSpPr>
        <p:spPr bwMode="auto">
          <a:xfrm>
            <a:off x="3159527" y="1103110"/>
            <a:ext cx="5225143" cy="774441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Demographics</a:t>
            </a:r>
          </a:p>
        </p:txBody>
      </p:sp>
      <p:pic>
        <p:nvPicPr>
          <p:cNvPr id="2050" name="Picture 2" descr="pop_youth.png">
            <a:extLst>
              <a:ext uri="{FF2B5EF4-FFF2-40B4-BE49-F238E27FC236}">
                <a16:creationId xmlns:a16="http://schemas.microsoft.com/office/drawing/2014/main" id="{C7F175FB-6FC0-4CD4-8619-A18CF783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4" y="2147018"/>
            <a:ext cx="11286478" cy="33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2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in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E490-049E-514B-BCAB-87FC731C9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5" t="18509" r="18272" b="11490"/>
          <a:stretch/>
        </p:blipFill>
        <p:spPr>
          <a:xfrm>
            <a:off x="2565080" y="1265250"/>
            <a:ext cx="7081838" cy="52877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185644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96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Sunny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5D5D6-FF05-B04B-BEC7-75BAC4F9DC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11448" r="12265"/>
          <a:stretch/>
        </p:blipFill>
        <p:spPr>
          <a:xfrm>
            <a:off x="2557272" y="1353462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3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Sunny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BEE4FA-B7CD-1747-91F8-92CD24D0EE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18277" r="25998" b="3959"/>
          <a:stretch/>
        </p:blipFill>
        <p:spPr>
          <a:xfrm>
            <a:off x="2557272" y="1299913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>
          <a:xfrm>
            <a:off x="11683999" y="6458500"/>
            <a:ext cx="508001" cy="366183"/>
          </a:xfrm>
        </p:spPr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2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2899385" y="2656078"/>
            <a:ext cx="1113972" cy="2176378"/>
            <a:chOff x="2477556" y="2740657"/>
            <a:chExt cx="835479" cy="1632283"/>
          </a:xfrm>
        </p:grpSpPr>
        <p:grpSp>
          <p:nvGrpSpPr>
            <p:cNvPr id="3" name="Group 225"/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2793619" y="2740657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5" name="Group 225"/>
          <p:cNvGrpSpPr/>
          <p:nvPr/>
        </p:nvGrpSpPr>
        <p:grpSpPr>
          <a:xfrm>
            <a:off x="2899385" y="672401"/>
            <a:ext cx="1113972" cy="1113972"/>
            <a:chOff x="864537" y="1822859"/>
            <a:chExt cx="971309" cy="971307"/>
          </a:xfrm>
        </p:grpSpPr>
        <p:sp>
          <p:nvSpPr>
            <p:cNvPr id="41" name="Oval 40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7" name="Group 225"/>
          <p:cNvGrpSpPr/>
          <p:nvPr/>
        </p:nvGrpSpPr>
        <p:grpSpPr>
          <a:xfrm>
            <a:off x="2899385" y="5241527"/>
            <a:ext cx="1113972" cy="1113972"/>
            <a:chOff x="864537" y="1822859"/>
            <a:chExt cx="971309" cy="971307"/>
          </a:xfrm>
        </p:grpSpPr>
        <p:sp>
          <p:nvSpPr>
            <p:cNvPr id="53" name="Oval 52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8" name="Group 54"/>
          <p:cNvGrpSpPr/>
          <p:nvPr/>
        </p:nvGrpSpPr>
        <p:grpSpPr>
          <a:xfrm>
            <a:off x="2899385" y="2195441"/>
            <a:ext cx="1113972" cy="2297721"/>
            <a:chOff x="1810871" y="2768052"/>
            <a:chExt cx="835479" cy="1723291"/>
          </a:xfrm>
        </p:grpSpPr>
        <p:grpSp>
          <p:nvGrpSpPr>
            <p:cNvPr id="9" name="Group 225"/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32451" y="1890774"/>
                <a:ext cx="835480" cy="8354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57" name="Freeform 178"/>
            <p:cNvSpPr>
              <a:spLocks noEditPoints="1"/>
            </p:cNvSpPr>
            <p:nvPr/>
          </p:nvSpPr>
          <p:spPr bwMode="auto">
            <a:xfrm>
              <a:off x="2026708" y="4174007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1770398" y="969695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770398" y="402133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770398" y="2495516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770398" y="554715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cxnSp>
        <p:nvCxnSpPr>
          <p:cNvPr id="70" name="Straight Connector 22"/>
          <p:cNvCxnSpPr/>
          <p:nvPr/>
        </p:nvCxnSpPr>
        <p:spPr>
          <a:xfrm rot="10800000" flipH="1">
            <a:off x="2037369" y="1222372"/>
            <a:ext cx="807137" cy="3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0800000" flipH="1">
            <a:off x="2037369" y="2747253"/>
            <a:ext cx="807137" cy="3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 flipH="1">
            <a:off x="2037369" y="4272135"/>
            <a:ext cx="807137" cy="3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H="1">
            <a:off x="2037369" y="5797017"/>
            <a:ext cx="807137" cy="3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0"/>
          <p:cNvGrpSpPr/>
          <p:nvPr/>
        </p:nvGrpSpPr>
        <p:grpSpPr>
          <a:xfrm>
            <a:off x="4174931" y="1057271"/>
            <a:ext cx="2946400" cy="452184"/>
            <a:chOff x="1270277" y="1233504"/>
            <a:chExt cx="3048000" cy="339138"/>
          </a:xfrm>
        </p:grpSpPr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1270277" y="1233504"/>
              <a:ext cx="110607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237DB9"/>
                  </a:solidFill>
                  <a:latin typeface="Roboto Medium"/>
                </a:rPr>
                <a:t>Objective</a:t>
              </a:r>
            </a:p>
          </p:txBody>
        </p:sp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4174931" y="2583791"/>
            <a:ext cx="2946400" cy="452184"/>
            <a:chOff x="1270277" y="1233504"/>
            <a:chExt cx="3048000" cy="339138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113592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15AA96"/>
                  </a:solidFill>
                  <a:latin typeface="Roboto Medium"/>
                </a:rPr>
                <a:t>Approach</a:t>
              </a: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4202121" y="4147885"/>
            <a:ext cx="2946400" cy="452184"/>
            <a:chOff x="1270277" y="1233504"/>
            <a:chExt cx="3048000" cy="339138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70277" y="1233504"/>
              <a:ext cx="2301957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9BB955"/>
                  </a:solidFill>
                  <a:latin typeface="Roboto Medium"/>
                </a:rPr>
                <a:t>EDA and Prediction</a:t>
              </a: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4222206" y="5639708"/>
            <a:ext cx="2946400" cy="452184"/>
            <a:chOff x="1270277" y="1233504"/>
            <a:chExt cx="3048000" cy="339138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70277" y="1233504"/>
              <a:ext cx="885521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F19B14"/>
                  </a:solidFill>
                  <a:latin typeface="Roboto Medium"/>
                </a:rPr>
                <a:t>Results</a:t>
              </a:r>
              <a:endParaRPr lang="en-US" sz="1600" dirty="0">
                <a:solidFill>
                  <a:srgbClr val="F19B14"/>
                </a:solidFill>
                <a:latin typeface="Roboto Medium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99DB63-C84B-44A6-AA21-042D5347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21" y="908511"/>
            <a:ext cx="600944" cy="600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76EBF-6576-49FD-86F9-223129978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44" y="5561530"/>
            <a:ext cx="530362" cy="5303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6DE44-3BF1-41BD-957A-56DDA3B3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28" y="2464378"/>
            <a:ext cx="599599" cy="599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9A4843-0B89-49C6-8967-6B2E464293E9}"/>
              </a:ext>
            </a:extLst>
          </p:cNvPr>
          <p:cNvSpPr txBox="1"/>
          <p:nvPr/>
        </p:nvSpPr>
        <p:spPr>
          <a:xfrm>
            <a:off x="1823116" y="916595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ontAwesome" pitchFamily="2" charset="0"/>
              </a:rPr>
              <a:t>1</a:t>
            </a:r>
            <a:endParaRPr lang="en-US" sz="2000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4CF1A3-0BC5-4FAC-A8E5-4155012CC1D6}"/>
              </a:ext>
            </a:extLst>
          </p:cNvPr>
          <p:cNvSpPr txBox="1"/>
          <p:nvPr/>
        </p:nvSpPr>
        <p:spPr>
          <a:xfrm>
            <a:off x="1837331" y="2435054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07F71"/>
                </a:solidFill>
                <a:latin typeface="FontAwesome" pitchFamily="2" charset="0"/>
              </a:rPr>
              <a:t>2</a:t>
            </a:r>
            <a:endParaRPr lang="en-US" sz="2000" b="1" dirty="0">
              <a:solidFill>
                <a:srgbClr val="107F71"/>
              </a:solidFill>
              <a:latin typeface="FontAwesome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2F4C05-4EE4-4EE2-AE43-3BBC4B691F60}"/>
              </a:ext>
            </a:extLst>
          </p:cNvPr>
          <p:cNvSpPr txBox="1"/>
          <p:nvPr/>
        </p:nvSpPr>
        <p:spPr>
          <a:xfrm>
            <a:off x="1835131" y="3959931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68F3B"/>
                </a:solidFill>
                <a:latin typeface="FontAwesome" pitchFamily="2" charset="0"/>
              </a:rPr>
              <a:t>3</a:t>
            </a:r>
            <a:endParaRPr lang="en-US" sz="2000" b="1" dirty="0">
              <a:solidFill>
                <a:srgbClr val="768F3B"/>
              </a:solidFill>
              <a:latin typeface="FontAwesome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6031A1-96C4-467E-ABD0-9071B37F9AF7}"/>
              </a:ext>
            </a:extLst>
          </p:cNvPr>
          <p:cNvSpPr txBox="1"/>
          <p:nvPr/>
        </p:nvSpPr>
        <p:spPr>
          <a:xfrm>
            <a:off x="1829036" y="5484808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B9750B"/>
                </a:solidFill>
                <a:latin typeface="FontAwesome" pitchFamily="2" charset="0"/>
              </a:rPr>
              <a:t>4</a:t>
            </a:r>
            <a:endParaRPr lang="en-US" sz="2000" b="1" dirty="0">
              <a:solidFill>
                <a:srgbClr val="B9750B"/>
              </a:solidFill>
              <a:latin typeface="FontAwesome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CDA14-4A3A-4C34-8786-9BA53464FCB2}"/>
              </a:ext>
            </a:extLst>
          </p:cNvPr>
          <p:cNvSpPr txBox="1"/>
          <p:nvPr/>
        </p:nvSpPr>
        <p:spPr>
          <a:xfrm>
            <a:off x="270588" y="223935"/>
            <a:ext cx="291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27148854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CEA39-95E6-4D86-B01A-B73C0CB0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ev01">
            <a:extLst>
              <a:ext uri="{FF2B5EF4-FFF2-40B4-BE49-F238E27FC236}">
                <a16:creationId xmlns:a16="http://schemas.microsoft.com/office/drawing/2014/main" id="{01BEFB59-2BAA-41EF-B4E3-90F362250BB3}"/>
              </a:ext>
            </a:extLst>
          </p:cNvPr>
          <p:cNvSpPr/>
          <p:nvPr/>
        </p:nvSpPr>
        <p:spPr>
          <a:xfrm>
            <a:off x="999010" y="1443694"/>
            <a:ext cx="2332018" cy="15840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29ACB00C-397F-4A40-9245-B207909DBABD}"/>
              </a:ext>
            </a:extLst>
          </p:cNvPr>
          <p:cNvSpPr/>
          <p:nvPr/>
        </p:nvSpPr>
        <p:spPr>
          <a:xfrm>
            <a:off x="3028953" y="1312239"/>
            <a:ext cx="7542630" cy="1885820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506D7019-6425-4901-B13F-0270D53E1F37}"/>
              </a:ext>
            </a:extLst>
          </p:cNvPr>
          <p:cNvSpPr/>
          <p:nvPr/>
        </p:nvSpPr>
        <p:spPr>
          <a:xfrm>
            <a:off x="2926316" y="3800419"/>
            <a:ext cx="7542630" cy="1885820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v03">
            <a:extLst>
              <a:ext uri="{FF2B5EF4-FFF2-40B4-BE49-F238E27FC236}">
                <a16:creationId xmlns:a16="http://schemas.microsoft.com/office/drawing/2014/main" id="{45682BA0-79A8-4F0A-87DA-E93CF6190054}"/>
              </a:ext>
            </a:extLst>
          </p:cNvPr>
          <p:cNvSpPr/>
          <p:nvPr/>
        </p:nvSpPr>
        <p:spPr>
          <a:xfrm>
            <a:off x="999010" y="3951284"/>
            <a:ext cx="2332018" cy="1584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85FDF-1D55-4675-8E86-482B0CBD66FA}"/>
              </a:ext>
            </a:extLst>
          </p:cNvPr>
          <p:cNvSpPr txBox="1"/>
          <p:nvPr/>
        </p:nvSpPr>
        <p:spPr>
          <a:xfrm>
            <a:off x="3506562" y="4098145"/>
            <a:ext cx="221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Improve customer experience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93A5-ADC0-4F37-B116-7BF757B7DE74}"/>
              </a:ext>
            </a:extLst>
          </p:cNvPr>
          <p:cNvSpPr txBox="1"/>
          <p:nvPr/>
        </p:nvSpPr>
        <p:spPr>
          <a:xfrm>
            <a:off x="3707363" y="1945884"/>
            <a:ext cx="658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To understand the different patterns in bike sharing in Austin to predict the demand at each bike station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74A59-3B00-4D0F-AE39-CE02C296936E}"/>
              </a:ext>
            </a:extLst>
          </p:cNvPr>
          <p:cNvSpPr txBox="1"/>
          <p:nvPr/>
        </p:nvSpPr>
        <p:spPr>
          <a:xfrm>
            <a:off x="7001069" y="4098145"/>
            <a:ext cx="221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 allocation of bikes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937BC-BA90-4897-BB77-49ED4EF69DF3}"/>
              </a:ext>
            </a:extLst>
          </p:cNvPr>
          <p:cNvSpPr txBox="1"/>
          <p:nvPr/>
        </p:nvSpPr>
        <p:spPr>
          <a:xfrm>
            <a:off x="3506562" y="4870780"/>
            <a:ext cx="221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0638A-B7B5-48EF-9259-3076162A16F2}"/>
              </a:ext>
            </a:extLst>
          </p:cNvPr>
          <p:cNvSpPr txBox="1"/>
          <p:nvPr/>
        </p:nvSpPr>
        <p:spPr>
          <a:xfrm>
            <a:off x="7111288" y="4870780"/>
            <a:ext cx="221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Lorem ipsum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DC9BA-C059-4DB1-AD03-19ED4DAD59E7}"/>
              </a:ext>
            </a:extLst>
          </p:cNvPr>
          <p:cNvSpPr txBox="1"/>
          <p:nvPr/>
        </p:nvSpPr>
        <p:spPr>
          <a:xfrm>
            <a:off x="1310799" y="451249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9F03E-C97F-4B9A-8D62-EFF49A4C589C}"/>
              </a:ext>
            </a:extLst>
          </p:cNvPr>
          <p:cNvSpPr txBox="1"/>
          <p:nvPr/>
        </p:nvSpPr>
        <p:spPr>
          <a:xfrm>
            <a:off x="1310799" y="200490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2772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4"/>
          <p:cNvGrpSpPr/>
          <p:nvPr/>
        </p:nvGrpSpPr>
        <p:grpSpPr>
          <a:xfrm>
            <a:off x="210643" y="3209764"/>
            <a:ext cx="2038035" cy="2589719"/>
            <a:chOff x="734693" y="2718831"/>
            <a:chExt cx="1793081" cy="1942289"/>
          </a:xfrm>
        </p:grpSpPr>
        <p:grpSp>
          <p:nvGrpSpPr>
            <p:cNvPr id="3" name="Group 45"/>
            <p:cNvGrpSpPr/>
            <p:nvPr/>
          </p:nvGrpSpPr>
          <p:grpSpPr>
            <a:xfrm>
              <a:off x="734693" y="2718831"/>
              <a:ext cx="1793081" cy="1942289"/>
              <a:chOff x="793061" y="2154807"/>
              <a:chExt cx="1793081" cy="2210049"/>
            </a:xfrm>
          </p:grpSpPr>
          <p:sp>
            <p:nvSpPr>
              <p:cNvPr id="44" name="Round Same Side Corner Rectangle 43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42" name="Round Same Side Corner Rectangle 41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47" name="Text Placeholder 3"/>
            <p:cNvSpPr txBox="1">
              <a:spLocks/>
            </p:cNvSpPr>
            <p:nvPr/>
          </p:nvSpPr>
          <p:spPr>
            <a:xfrm>
              <a:off x="869234" y="3359702"/>
              <a:ext cx="1523999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/>
                </a:solidFill>
                <a:latin typeface="Roboto Condensed"/>
              </a:endParaRPr>
            </a:p>
          </p:txBody>
        </p:sp>
      </p:grp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4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5" name="Group 49"/>
          <p:cNvGrpSpPr/>
          <p:nvPr/>
        </p:nvGrpSpPr>
        <p:grpSpPr>
          <a:xfrm rot="16200000" flipH="1" flipV="1">
            <a:off x="465611" y="2116394"/>
            <a:ext cx="1602872" cy="2038035"/>
            <a:chOff x="7162800" y="1192655"/>
            <a:chExt cx="1318260" cy="1628775"/>
          </a:xfrm>
        </p:grpSpPr>
        <p:sp>
          <p:nvSpPr>
            <p:cNvPr id="25" name="Rectangle 24"/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7261860" y="1192655"/>
              <a:ext cx="1219200" cy="162877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62704" y="3299175"/>
            <a:ext cx="12086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Membership</a:t>
            </a:r>
          </a:p>
        </p:txBody>
      </p:sp>
      <p:grpSp>
        <p:nvGrpSpPr>
          <p:cNvPr id="6" name="Group 66"/>
          <p:cNvGrpSpPr/>
          <p:nvPr/>
        </p:nvGrpSpPr>
        <p:grpSpPr>
          <a:xfrm>
            <a:off x="1053245" y="2638775"/>
            <a:ext cx="427605" cy="506073"/>
            <a:chOff x="0" y="2706688"/>
            <a:chExt cx="357188" cy="360363"/>
          </a:xfrm>
          <a:solidFill>
            <a:schemeClr val="bg1"/>
          </a:solidFill>
        </p:grpSpPr>
        <p:sp>
          <p:nvSpPr>
            <p:cNvPr id="65" name="Freeform 107"/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71" name="Rectangle 113"/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72" name="Rectangle 114"/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73" name="Rectangle 115"/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74" name="Rectangle 116"/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7" name="Group 145"/>
          <p:cNvGrpSpPr/>
          <p:nvPr/>
        </p:nvGrpSpPr>
        <p:grpSpPr>
          <a:xfrm>
            <a:off x="2718346" y="3219200"/>
            <a:ext cx="2039112" cy="2782715"/>
            <a:chOff x="2667000" y="2718831"/>
            <a:chExt cx="1793081" cy="2087036"/>
          </a:xfrm>
        </p:grpSpPr>
        <p:grpSp>
          <p:nvGrpSpPr>
            <p:cNvPr id="8" name="Group 45"/>
            <p:cNvGrpSpPr/>
            <p:nvPr/>
          </p:nvGrpSpPr>
          <p:grpSpPr>
            <a:xfrm>
              <a:off x="2667000" y="2718831"/>
              <a:ext cx="1793081" cy="1942289"/>
              <a:chOff x="793061" y="2154807"/>
              <a:chExt cx="1793081" cy="2210049"/>
            </a:xfrm>
          </p:grpSpPr>
          <p:sp>
            <p:nvSpPr>
              <p:cNvPr id="78" name="Round Same Side Corner Rectangle 7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79" name="Round Same Side Corner Rectangle 78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2801541" y="3359702"/>
              <a:ext cx="1523999" cy="1446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285750" indent="-2857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 sz="1333" baseline="0">
                  <a:latin typeface="Roboto Condensed"/>
                  <a:cs typeface="+mj-cs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>
                <a:defRPr/>
              </a:pPr>
              <a:r>
                <a:rPr lang="en-US" dirty="0"/>
                <a:t>Time of the day</a:t>
              </a:r>
            </a:p>
            <a:p>
              <a:pPr>
                <a:defRPr/>
              </a:pPr>
              <a:r>
                <a:rPr lang="en-US" dirty="0"/>
                <a:t>Day of the week</a:t>
              </a:r>
            </a:p>
            <a:p>
              <a:pPr>
                <a:defRPr/>
              </a:pPr>
              <a:r>
                <a:rPr lang="en-US" dirty="0"/>
                <a:t>Month</a:t>
              </a:r>
            </a:p>
            <a:p>
              <a:pPr>
                <a:defRPr/>
              </a:pPr>
              <a:r>
                <a:rPr lang="en-US" dirty="0"/>
                <a:t>Season</a:t>
              </a:r>
            </a:p>
            <a:p>
              <a:pPr>
                <a:defRPr/>
              </a:pPr>
              <a:r>
                <a:rPr lang="en-US" dirty="0"/>
                <a:t>Special events</a:t>
              </a:r>
            </a:p>
            <a:p>
              <a:pPr>
                <a:defRPr/>
              </a:pPr>
              <a:r>
                <a:rPr lang="en-US" dirty="0"/>
                <a:t>Holidays</a:t>
              </a:r>
            </a:p>
            <a:p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9" name="Group 146"/>
          <p:cNvGrpSpPr/>
          <p:nvPr/>
        </p:nvGrpSpPr>
        <p:grpSpPr>
          <a:xfrm>
            <a:off x="5227124" y="3229165"/>
            <a:ext cx="2039112" cy="2589719"/>
            <a:chOff x="4589832" y="2718831"/>
            <a:chExt cx="1793081" cy="1942289"/>
          </a:xfrm>
        </p:grpSpPr>
        <p:grpSp>
          <p:nvGrpSpPr>
            <p:cNvPr id="10" name="Group 45"/>
            <p:cNvGrpSpPr/>
            <p:nvPr/>
          </p:nvGrpSpPr>
          <p:grpSpPr>
            <a:xfrm>
              <a:off x="4589832" y="2718831"/>
              <a:ext cx="1793081" cy="1942289"/>
              <a:chOff x="793061" y="2154807"/>
              <a:chExt cx="1793081" cy="2210049"/>
            </a:xfrm>
          </p:grpSpPr>
          <p:sp>
            <p:nvSpPr>
              <p:cNvPr id="98" name="Round Same Side Corner Rectangle 9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99" name="Round Same Side Corner Rectangle 98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4724373" y="3359702"/>
              <a:ext cx="1523999" cy="101537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  <a:cs typeface="+mj-cs"/>
                </a:rPr>
                <a:t>Proximity to the </a:t>
              </a: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University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  <a:cs typeface="+mj-cs"/>
                </a:rPr>
                <a:t>Presence of tourist </a:t>
              </a: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places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Traffic hotspots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11" name="Group 147"/>
          <p:cNvGrpSpPr/>
          <p:nvPr/>
        </p:nvGrpSpPr>
        <p:grpSpPr>
          <a:xfrm>
            <a:off x="7735901" y="3256784"/>
            <a:ext cx="2039112" cy="2589719"/>
            <a:chOff x="6629400" y="2718831"/>
            <a:chExt cx="1793081" cy="1942289"/>
          </a:xfrm>
        </p:grpSpPr>
        <p:grpSp>
          <p:nvGrpSpPr>
            <p:cNvPr id="12" name="Group 45"/>
            <p:cNvGrpSpPr/>
            <p:nvPr/>
          </p:nvGrpSpPr>
          <p:grpSpPr>
            <a:xfrm>
              <a:off x="6629400" y="2718831"/>
              <a:ext cx="1793081" cy="1942289"/>
              <a:chOff x="793061" y="2154807"/>
              <a:chExt cx="1793081" cy="2210049"/>
            </a:xfrm>
          </p:grpSpPr>
          <p:sp>
            <p:nvSpPr>
              <p:cNvPr id="118" name="Round Same Side Corner Rectangle 11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119" name="Round Same Side Corner Rectangle 118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17" name="Text Placeholder 3"/>
            <p:cNvSpPr txBox="1">
              <a:spLocks/>
            </p:cNvSpPr>
            <p:nvPr/>
          </p:nvSpPr>
          <p:spPr>
            <a:xfrm>
              <a:off x="6763941" y="3359702"/>
              <a:ext cx="1523999" cy="52307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Temperature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Rain predictions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Wind speed</a:t>
              </a:r>
              <a:endParaRPr lang="en-US" sz="1333" dirty="0">
                <a:solidFill>
                  <a:schemeClr val="tx1"/>
                </a:solidFill>
                <a:latin typeface="Roboto Condensed"/>
              </a:endParaRPr>
            </a:p>
          </p:txBody>
        </p:sp>
      </p:grpSp>
      <p:grpSp>
        <p:nvGrpSpPr>
          <p:cNvPr id="13" name="Group 141"/>
          <p:cNvGrpSpPr/>
          <p:nvPr/>
        </p:nvGrpSpPr>
        <p:grpSpPr>
          <a:xfrm>
            <a:off x="2718344" y="2346495"/>
            <a:ext cx="2039112" cy="1602872"/>
            <a:chOff x="2666999" y="2064303"/>
            <a:chExt cx="1793081" cy="1202154"/>
          </a:xfrm>
        </p:grpSpPr>
        <p:grpSp>
          <p:nvGrpSpPr>
            <p:cNvPr id="14" name="Group 49"/>
            <p:cNvGrpSpPr/>
            <p:nvPr/>
          </p:nvGrpSpPr>
          <p:grpSpPr>
            <a:xfrm rot="16200000" flipH="1" flipV="1">
              <a:off x="2962463" y="1768839"/>
              <a:ext cx="1202154" cy="1793081"/>
              <a:chOff x="7162800" y="1192655"/>
              <a:chExt cx="1318260" cy="1628775"/>
            </a:xfrm>
          </p:grpSpPr>
          <p:sp>
            <p:nvSpPr>
              <p:cNvPr id="81" name="Rectangle 24"/>
              <p:cNvSpPr/>
              <p:nvPr/>
            </p:nvSpPr>
            <p:spPr>
              <a:xfrm>
                <a:off x="7162800" y="1192655"/>
                <a:ext cx="1219200" cy="1628775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82" name="Rectangle 8"/>
              <p:cNvSpPr/>
              <p:nvPr/>
            </p:nvSpPr>
            <p:spPr>
              <a:xfrm>
                <a:off x="7261860" y="1192655"/>
                <a:ext cx="1219200" cy="162877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563506" y="2747020"/>
              <a:ext cx="5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375467"/>
              <a:endParaRPr lang="en-US" sz="1600" b="1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36" name="Freeform 15"/>
            <p:cNvSpPr>
              <a:spLocks noEditPoints="1"/>
            </p:cNvSpPr>
            <p:nvPr/>
          </p:nvSpPr>
          <p:spPr bwMode="auto">
            <a:xfrm>
              <a:off x="3318281" y="2263385"/>
              <a:ext cx="490518" cy="36788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15" name="Group 142"/>
          <p:cNvGrpSpPr/>
          <p:nvPr/>
        </p:nvGrpSpPr>
        <p:grpSpPr>
          <a:xfrm>
            <a:off x="5227122" y="2356460"/>
            <a:ext cx="2039112" cy="1602872"/>
            <a:chOff x="4589831" y="2064303"/>
            <a:chExt cx="1793081" cy="1202154"/>
          </a:xfrm>
        </p:grpSpPr>
        <p:grpSp>
          <p:nvGrpSpPr>
            <p:cNvPr id="16" name="Group 49"/>
            <p:cNvGrpSpPr/>
            <p:nvPr/>
          </p:nvGrpSpPr>
          <p:grpSpPr>
            <a:xfrm rot="16200000" flipH="1" flipV="1">
              <a:off x="4885295" y="1768839"/>
              <a:ext cx="1202154" cy="1793081"/>
              <a:chOff x="7162800" y="1192655"/>
              <a:chExt cx="1318260" cy="1628775"/>
            </a:xfrm>
          </p:grpSpPr>
          <p:sp>
            <p:nvSpPr>
              <p:cNvPr id="101" name="Rectangle 24"/>
              <p:cNvSpPr/>
              <p:nvPr/>
            </p:nvSpPr>
            <p:spPr>
              <a:xfrm>
                <a:off x="7162800" y="1192655"/>
                <a:ext cx="1219200" cy="1628775"/>
              </a:xfrm>
              <a:prstGeom prst="homePlat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102" name="Rectangle 8"/>
              <p:cNvSpPr/>
              <p:nvPr/>
            </p:nvSpPr>
            <p:spPr>
              <a:xfrm>
                <a:off x="7261860" y="1192655"/>
                <a:ext cx="1219200" cy="1628775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165971" y="2717836"/>
              <a:ext cx="640801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375467"/>
              <a:r>
                <a:rPr lang="en-US" sz="1600" b="1" dirty="0">
                  <a:solidFill>
                    <a:srgbClr val="FFFFFF"/>
                  </a:solidFill>
                  <a:latin typeface="Roboto Condensed"/>
                </a:rPr>
                <a:t>Location</a:t>
              </a:r>
            </a:p>
          </p:txBody>
        </p:sp>
        <p:sp>
          <p:nvSpPr>
            <p:cNvPr id="138" name="Freeform 66"/>
            <p:cNvSpPr>
              <a:spLocks noEditPoints="1"/>
            </p:cNvSpPr>
            <p:nvPr/>
          </p:nvSpPr>
          <p:spPr bwMode="auto">
            <a:xfrm>
              <a:off x="5290251" y="2274791"/>
              <a:ext cx="392242" cy="304240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17" name="Group 143"/>
          <p:cNvGrpSpPr/>
          <p:nvPr/>
        </p:nvGrpSpPr>
        <p:grpSpPr>
          <a:xfrm>
            <a:off x="7735900" y="2384079"/>
            <a:ext cx="2039112" cy="1602872"/>
            <a:chOff x="6629399" y="2064303"/>
            <a:chExt cx="1793081" cy="1202154"/>
          </a:xfrm>
        </p:grpSpPr>
        <p:grpSp>
          <p:nvGrpSpPr>
            <p:cNvPr id="18" name="Group 49"/>
            <p:cNvGrpSpPr/>
            <p:nvPr/>
          </p:nvGrpSpPr>
          <p:grpSpPr>
            <a:xfrm rot="16200000" flipH="1" flipV="1">
              <a:off x="6924863" y="1768839"/>
              <a:ext cx="1202154" cy="1793081"/>
              <a:chOff x="7162800" y="1192655"/>
              <a:chExt cx="1318260" cy="1628775"/>
            </a:xfrm>
          </p:grpSpPr>
          <p:sp>
            <p:nvSpPr>
              <p:cNvPr id="121" name="Rectangle 24"/>
              <p:cNvSpPr/>
              <p:nvPr/>
            </p:nvSpPr>
            <p:spPr>
              <a:xfrm>
                <a:off x="7162800" y="1192655"/>
                <a:ext cx="1219200" cy="1628775"/>
              </a:xfrm>
              <a:prstGeom prst="homePlat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122" name="Rectangle 8"/>
              <p:cNvSpPr/>
              <p:nvPr/>
            </p:nvSpPr>
            <p:spPr>
              <a:xfrm>
                <a:off x="7261860" y="1192655"/>
                <a:ext cx="1219200" cy="1628775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39" name="TextBox 138"/>
            <p:cNvSpPr txBox="1"/>
            <p:nvPr/>
          </p:nvSpPr>
          <p:spPr>
            <a:xfrm>
              <a:off x="7223763" y="2735163"/>
              <a:ext cx="60434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375467"/>
              <a:r>
                <a:rPr lang="en-US" sz="1600" b="1" dirty="0">
                  <a:solidFill>
                    <a:srgbClr val="FFFFFF"/>
                  </a:solidFill>
                  <a:latin typeface="Roboto Condensed"/>
                </a:rPr>
                <a:t>Weather</a:t>
              </a:r>
            </a:p>
          </p:txBody>
        </p:sp>
        <p:sp>
          <p:nvSpPr>
            <p:cNvPr id="140" name="Freeform 105"/>
            <p:cNvSpPr>
              <a:spLocks noEditPoints="1"/>
            </p:cNvSpPr>
            <p:nvPr/>
          </p:nvSpPr>
          <p:spPr bwMode="auto">
            <a:xfrm>
              <a:off x="7339134" y="2236158"/>
              <a:ext cx="373613" cy="376054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9" y="31"/>
                </a:cxn>
                <a:cxn ang="0">
                  <a:pos x="4" y="32"/>
                </a:cxn>
                <a:cxn ang="0">
                  <a:pos x="7" y="25"/>
                </a:cxn>
                <a:cxn ang="0">
                  <a:pos x="6" y="42"/>
                </a:cxn>
                <a:cxn ang="0">
                  <a:pos x="11" y="39"/>
                </a:cxn>
                <a:cxn ang="0">
                  <a:pos x="15" y="46"/>
                </a:cxn>
                <a:cxn ang="0">
                  <a:pos x="0" y="69"/>
                </a:cxn>
                <a:cxn ang="0">
                  <a:pos x="7" y="67"/>
                </a:cxn>
                <a:cxn ang="0">
                  <a:pos x="5" y="62"/>
                </a:cxn>
                <a:cxn ang="0">
                  <a:pos x="9" y="55"/>
                </a:cxn>
                <a:cxn ang="0">
                  <a:pos x="5" y="55"/>
                </a:cxn>
                <a:cxn ang="0">
                  <a:pos x="1" y="57"/>
                </a:cxn>
                <a:cxn ang="0">
                  <a:pos x="14" y="51"/>
                </a:cxn>
                <a:cxn ang="0">
                  <a:pos x="10" y="59"/>
                </a:cxn>
                <a:cxn ang="0">
                  <a:pos x="7" y="71"/>
                </a:cxn>
                <a:cxn ang="0">
                  <a:pos x="1" y="20"/>
                </a:cxn>
                <a:cxn ang="0">
                  <a:pos x="6" y="16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6" y="0"/>
                </a:cxn>
                <a:cxn ang="0">
                  <a:pos x="11" y="16"/>
                </a:cxn>
                <a:cxn ang="0">
                  <a:pos x="15" y="20"/>
                </a:cxn>
                <a:cxn ang="0">
                  <a:pos x="70" y="20"/>
                </a:cxn>
                <a:cxn ang="0">
                  <a:pos x="20" y="19"/>
                </a:cxn>
                <a:cxn ang="0">
                  <a:pos x="21" y="10"/>
                </a:cxn>
                <a:cxn ang="0">
                  <a:pos x="71" y="11"/>
                </a:cxn>
                <a:cxn ang="0">
                  <a:pos x="71" y="39"/>
                </a:cxn>
                <a:cxn ang="0">
                  <a:pos x="21" y="40"/>
                </a:cxn>
                <a:cxn ang="0">
                  <a:pos x="20" y="31"/>
                </a:cxn>
                <a:cxn ang="0">
                  <a:pos x="70" y="30"/>
                </a:cxn>
                <a:cxn ang="0">
                  <a:pos x="71" y="39"/>
                </a:cxn>
                <a:cxn ang="0">
                  <a:pos x="70" y="61"/>
                </a:cxn>
                <a:cxn ang="0">
                  <a:pos x="20" y="60"/>
                </a:cxn>
                <a:cxn ang="0">
                  <a:pos x="21" y="51"/>
                </a:cxn>
                <a:cxn ang="0">
                  <a:pos x="71" y="52"/>
                </a:cxn>
              </a:cxnLst>
              <a:rect l="0" t="0" r="r" b="b"/>
              <a:pathLst>
                <a:path w="71" h="71">
                  <a:moveTo>
                    <a:pt x="15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36"/>
                    <a:pt x="9" y="35"/>
                    <a:pt x="9" y="31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9"/>
                    <a:pt x="4" y="31"/>
                    <a:pt x="4" y="3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27"/>
                    <a:pt x="4" y="25"/>
                    <a:pt x="7" y="25"/>
                  </a:cubicBezTo>
                  <a:cubicBezTo>
                    <a:pt x="11" y="25"/>
                    <a:pt x="14" y="27"/>
                    <a:pt x="14" y="31"/>
                  </a:cubicBezTo>
                  <a:cubicBezTo>
                    <a:pt x="14" y="37"/>
                    <a:pt x="6" y="38"/>
                    <a:pt x="6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15" y="46"/>
                  </a:lnTo>
                  <a:close/>
                  <a:moveTo>
                    <a:pt x="7" y="71"/>
                  </a:moveTo>
                  <a:cubicBezTo>
                    <a:pt x="5" y="71"/>
                    <a:pt x="2" y="70"/>
                    <a:pt x="0" y="69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5" y="67"/>
                    <a:pt x="7" y="67"/>
                  </a:cubicBezTo>
                  <a:cubicBezTo>
                    <a:pt x="8" y="67"/>
                    <a:pt x="10" y="66"/>
                    <a:pt x="10" y="65"/>
                  </a:cubicBezTo>
                  <a:cubicBezTo>
                    <a:pt x="10" y="62"/>
                    <a:pt x="7" y="62"/>
                    <a:pt x="5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6" y="58"/>
                    <a:pt x="7" y="56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8" y="55"/>
                    <a:pt x="6" y="55"/>
                    <a:pt x="5" y="5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3" y="60"/>
                    <a:pt x="15" y="62"/>
                    <a:pt x="15" y="64"/>
                  </a:cubicBezTo>
                  <a:cubicBezTo>
                    <a:pt x="15" y="69"/>
                    <a:pt x="11" y="71"/>
                    <a:pt x="7" y="71"/>
                  </a:cubicBezTo>
                  <a:close/>
                  <a:moveTo>
                    <a:pt x="15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3"/>
                    <a:pt x="6" y="9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20"/>
                  </a:lnTo>
                  <a:close/>
                  <a:moveTo>
                    <a:pt x="71" y="19"/>
                  </a:moveTo>
                  <a:cubicBezTo>
                    <a:pt x="71" y="19"/>
                    <a:pt x="71" y="20"/>
                    <a:pt x="7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19"/>
                    <a:pt x="20" y="1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1" y="10"/>
                    <a:pt x="71" y="11"/>
                  </a:cubicBezTo>
                  <a:lnTo>
                    <a:pt x="71" y="19"/>
                  </a:lnTo>
                  <a:close/>
                  <a:moveTo>
                    <a:pt x="71" y="39"/>
                  </a:moveTo>
                  <a:cubicBezTo>
                    <a:pt x="71" y="40"/>
                    <a:pt x="71" y="40"/>
                    <a:pt x="7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0" y="40"/>
                    <a:pt x="20" y="3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0"/>
                    <a:pt x="21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1" y="30"/>
                    <a:pt x="71" y="31"/>
                    <a:pt x="71" y="31"/>
                  </a:cubicBezTo>
                  <a:lnTo>
                    <a:pt x="71" y="39"/>
                  </a:lnTo>
                  <a:close/>
                  <a:moveTo>
                    <a:pt x="71" y="60"/>
                  </a:moveTo>
                  <a:cubicBezTo>
                    <a:pt x="71" y="60"/>
                    <a:pt x="71" y="61"/>
                    <a:pt x="70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0" y="60"/>
                    <a:pt x="20" y="6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1"/>
                    <a:pt x="21" y="51"/>
                    <a:pt x="21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1" y="51"/>
                    <a:pt x="71" y="52"/>
                  </a:cubicBezTo>
                  <a:lnTo>
                    <a:pt x="71" y="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19" name="Group 156"/>
          <p:cNvGrpSpPr/>
          <p:nvPr/>
        </p:nvGrpSpPr>
        <p:grpSpPr>
          <a:xfrm>
            <a:off x="1015860" y="1593421"/>
            <a:ext cx="10470124" cy="740555"/>
            <a:chOff x="1638198" y="1613582"/>
            <a:chExt cx="5981802" cy="555416"/>
          </a:xfrm>
        </p:grpSpPr>
        <p:sp>
          <p:nvSpPr>
            <p:cNvPr id="156" name="Rectangle 155"/>
            <p:cNvSpPr/>
            <p:nvPr/>
          </p:nvSpPr>
          <p:spPr bwMode="auto">
            <a:xfrm>
              <a:off x="4549141" y="1613582"/>
              <a:ext cx="45719" cy="2723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667" baseline="-25000" dirty="0">
                <a:solidFill>
                  <a:srgbClr val="262626"/>
                </a:solidFill>
                <a:latin typeface="Roboto Condensed"/>
              </a:endParaRPr>
            </a:p>
          </p:txBody>
        </p:sp>
        <p:grpSp>
          <p:nvGrpSpPr>
            <p:cNvPr id="20" name="Group 154"/>
            <p:cNvGrpSpPr/>
            <p:nvPr/>
          </p:nvGrpSpPr>
          <p:grpSpPr>
            <a:xfrm>
              <a:off x="1638198" y="1885950"/>
              <a:ext cx="5981802" cy="283048"/>
              <a:chOff x="1638198" y="1730318"/>
              <a:chExt cx="5981802" cy="43868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49" name="U-Turn Arrow 148"/>
              <p:cNvSpPr/>
              <p:nvPr/>
            </p:nvSpPr>
            <p:spPr>
              <a:xfrm>
                <a:off x="1638198" y="1730318"/>
                <a:ext cx="5981802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50" name="U-Turn Arrow 149"/>
              <p:cNvSpPr/>
              <p:nvPr/>
            </p:nvSpPr>
            <p:spPr>
              <a:xfrm>
                <a:off x="3134653" y="1730318"/>
                <a:ext cx="2982068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</p:grpSp>
      <p:grpSp>
        <p:nvGrpSpPr>
          <p:cNvPr id="21" name="Group 152"/>
          <p:cNvGrpSpPr/>
          <p:nvPr/>
        </p:nvGrpSpPr>
        <p:grpSpPr>
          <a:xfrm>
            <a:off x="3923506" y="941871"/>
            <a:ext cx="4344987" cy="695439"/>
            <a:chOff x="2942630" y="1008183"/>
            <a:chExt cx="3258740" cy="521579"/>
          </a:xfrm>
        </p:grpSpPr>
        <p:sp>
          <p:nvSpPr>
            <p:cNvPr id="152" name="Rounded Rectangle 151"/>
            <p:cNvSpPr/>
            <p:nvPr/>
          </p:nvSpPr>
          <p:spPr bwMode="auto">
            <a:xfrm>
              <a:off x="2942630" y="1041099"/>
              <a:ext cx="3258740" cy="48866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133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51" name="Rounded Rectangle 150"/>
            <p:cNvSpPr/>
            <p:nvPr/>
          </p:nvSpPr>
          <p:spPr bwMode="auto">
            <a:xfrm>
              <a:off x="2942630" y="1008183"/>
              <a:ext cx="3258740" cy="488663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5467"/>
              <a:r>
                <a:rPr lang="en-US" sz="2133" dirty="0">
                  <a:solidFill>
                    <a:srgbClr val="FFFFFF"/>
                  </a:solidFill>
                  <a:latin typeface="Roboto Condensed"/>
                </a:rPr>
                <a:t>Exploratory Data analysis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E62130D-F54A-4AB6-B351-76CABBAF5664}"/>
              </a:ext>
            </a:extLst>
          </p:cNvPr>
          <p:cNvSpPr txBox="1"/>
          <p:nvPr/>
        </p:nvSpPr>
        <p:spPr>
          <a:xfrm>
            <a:off x="270588" y="223935"/>
            <a:ext cx="291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Key questions</a:t>
            </a:r>
          </a:p>
        </p:txBody>
      </p:sp>
      <p:grpSp>
        <p:nvGrpSpPr>
          <p:cNvPr id="76" name="Group 147">
            <a:extLst>
              <a:ext uri="{FF2B5EF4-FFF2-40B4-BE49-F238E27FC236}">
                <a16:creationId xmlns:a16="http://schemas.microsoft.com/office/drawing/2014/main" id="{A3842362-B4E8-4832-A767-08FB5FD66949}"/>
              </a:ext>
            </a:extLst>
          </p:cNvPr>
          <p:cNvGrpSpPr/>
          <p:nvPr/>
        </p:nvGrpSpPr>
        <p:grpSpPr>
          <a:xfrm>
            <a:off x="9970340" y="3256784"/>
            <a:ext cx="2039112" cy="2589719"/>
            <a:chOff x="6629400" y="2718831"/>
            <a:chExt cx="1793081" cy="1942289"/>
          </a:xfrm>
        </p:grpSpPr>
        <p:grpSp>
          <p:nvGrpSpPr>
            <p:cNvPr id="80" name="Group 45">
              <a:extLst>
                <a:ext uri="{FF2B5EF4-FFF2-40B4-BE49-F238E27FC236}">
                  <a16:creationId xmlns:a16="http://schemas.microsoft.com/office/drawing/2014/main" id="{E25568D2-1819-462A-B73D-1512FCCD1A68}"/>
                </a:ext>
              </a:extLst>
            </p:cNvPr>
            <p:cNvGrpSpPr/>
            <p:nvPr/>
          </p:nvGrpSpPr>
          <p:grpSpPr>
            <a:xfrm>
              <a:off x="6629400" y="2718831"/>
              <a:ext cx="1793081" cy="1942289"/>
              <a:chOff x="793061" y="2154807"/>
              <a:chExt cx="1793081" cy="2210049"/>
            </a:xfrm>
          </p:grpSpPr>
          <p:sp>
            <p:nvSpPr>
              <p:cNvPr id="84" name="Round Same Side Corner Rectangle 117">
                <a:extLst>
                  <a:ext uri="{FF2B5EF4-FFF2-40B4-BE49-F238E27FC236}">
                    <a16:creationId xmlns:a16="http://schemas.microsoft.com/office/drawing/2014/main" id="{2BD8C0A7-2521-44AF-A9C7-81721E511EF1}"/>
                  </a:ext>
                </a:extLst>
              </p:cNvPr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85" name="Round Same Side Corner Rectangle 118">
                <a:extLst>
                  <a:ext uri="{FF2B5EF4-FFF2-40B4-BE49-F238E27FC236}">
                    <a16:creationId xmlns:a16="http://schemas.microsoft.com/office/drawing/2014/main" id="{AA25CB5D-F024-4436-8CC6-CBAF8608FFB3}"/>
                  </a:ext>
                </a:extLst>
              </p:cNvPr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83" name="Text Placeholder 3">
              <a:extLst>
                <a:ext uri="{FF2B5EF4-FFF2-40B4-BE49-F238E27FC236}">
                  <a16:creationId xmlns:a16="http://schemas.microsoft.com/office/drawing/2014/main" id="{6EB01AD2-6AEA-4757-AA4A-262D9887581F}"/>
                </a:ext>
              </a:extLst>
            </p:cNvPr>
            <p:cNvSpPr txBox="1">
              <a:spLocks/>
            </p:cNvSpPr>
            <p:nvPr/>
          </p:nvSpPr>
          <p:spPr>
            <a:xfrm>
              <a:off x="6763941" y="3359702"/>
              <a:ext cx="1523999" cy="86153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Median age near the station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Gender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Occupation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86" name="Group 143">
            <a:extLst>
              <a:ext uri="{FF2B5EF4-FFF2-40B4-BE49-F238E27FC236}">
                <a16:creationId xmlns:a16="http://schemas.microsoft.com/office/drawing/2014/main" id="{87749A9E-B1A9-45EA-B841-FE316574D5D1}"/>
              </a:ext>
            </a:extLst>
          </p:cNvPr>
          <p:cNvGrpSpPr/>
          <p:nvPr/>
        </p:nvGrpSpPr>
        <p:grpSpPr>
          <a:xfrm>
            <a:off x="9970341" y="2384078"/>
            <a:ext cx="2039112" cy="1602873"/>
            <a:chOff x="6629401" y="2064303"/>
            <a:chExt cx="1793081" cy="1202155"/>
          </a:xfrm>
        </p:grpSpPr>
        <p:grpSp>
          <p:nvGrpSpPr>
            <p:cNvPr id="87" name="Group 49">
              <a:extLst>
                <a:ext uri="{FF2B5EF4-FFF2-40B4-BE49-F238E27FC236}">
                  <a16:creationId xmlns:a16="http://schemas.microsoft.com/office/drawing/2014/main" id="{6A65D5CE-BC51-4CD7-88C3-4E89C357A0EF}"/>
                </a:ext>
              </a:extLst>
            </p:cNvPr>
            <p:cNvGrpSpPr/>
            <p:nvPr/>
          </p:nvGrpSpPr>
          <p:grpSpPr>
            <a:xfrm rot="16200000" flipH="1" flipV="1">
              <a:off x="6924864" y="1768840"/>
              <a:ext cx="1202155" cy="1793081"/>
              <a:chOff x="7162800" y="1192655"/>
              <a:chExt cx="1318261" cy="1628775"/>
            </a:xfrm>
          </p:grpSpPr>
          <p:sp>
            <p:nvSpPr>
              <p:cNvPr id="90" name="Rectangle 24">
                <a:extLst>
                  <a:ext uri="{FF2B5EF4-FFF2-40B4-BE49-F238E27FC236}">
                    <a16:creationId xmlns:a16="http://schemas.microsoft.com/office/drawing/2014/main" id="{B507F644-95D3-4409-AF4D-2DEB373EFAE7}"/>
                  </a:ext>
                </a:extLst>
              </p:cNvPr>
              <p:cNvSpPr/>
              <p:nvPr/>
            </p:nvSpPr>
            <p:spPr>
              <a:xfrm>
                <a:off x="7162800" y="1192655"/>
                <a:ext cx="1219200" cy="1628775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91" name="Rectangle 8">
                <a:extLst>
                  <a:ext uri="{FF2B5EF4-FFF2-40B4-BE49-F238E27FC236}">
                    <a16:creationId xmlns:a16="http://schemas.microsoft.com/office/drawing/2014/main" id="{8860CD9F-E504-4F3B-8A6B-122967954414}"/>
                  </a:ext>
                </a:extLst>
              </p:cNvPr>
              <p:cNvSpPr/>
              <p:nvPr/>
            </p:nvSpPr>
            <p:spPr>
              <a:xfrm>
                <a:off x="7261861" y="1192655"/>
                <a:ext cx="1219200" cy="1628775"/>
              </a:xfrm>
              <a:prstGeom prst="homePlat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77906D0-8389-4D93-827C-1DA8F6DD0250}"/>
                </a:ext>
              </a:extLst>
            </p:cNvPr>
            <p:cNvSpPr txBox="1"/>
            <p:nvPr/>
          </p:nvSpPr>
          <p:spPr>
            <a:xfrm>
              <a:off x="6900076" y="2735163"/>
              <a:ext cx="125171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375467"/>
              <a:r>
                <a:rPr lang="en-US" sz="1600" b="1" dirty="0">
                  <a:solidFill>
                    <a:srgbClr val="FFFFFF"/>
                  </a:solidFill>
                  <a:latin typeface="Roboto Condensed"/>
                </a:rPr>
                <a:t>Demographics</a:t>
              </a:r>
            </a:p>
          </p:txBody>
        </p:sp>
        <p:sp>
          <p:nvSpPr>
            <p:cNvPr id="89" name="Freeform 105">
              <a:extLst>
                <a:ext uri="{FF2B5EF4-FFF2-40B4-BE49-F238E27FC236}">
                  <a16:creationId xmlns:a16="http://schemas.microsoft.com/office/drawing/2014/main" id="{7B4CA408-22CA-4600-B368-9A2FC6ABE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134" y="2236158"/>
              <a:ext cx="373613" cy="376054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9" y="31"/>
                </a:cxn>
                <a:cxn ang="0">
                  <a:pos x="4" y="32"/>
                </a:cxn>
                <a:cxn ang="0">
                  <a:pos x="7" y="25"/>
                </a:cxn>
                <a:cxn ang="0">
                  <a:pos x="6" y="42"/>
                </a:cxn>
                <a:cxn ang="0">
                  <a:pos x="11" y="39"/>
                </a:cxn>
                <a:cxn ang="0">
                  <a:pos x="15" y="46"/>
                </a:cxn>
                <a:cxn ang="0">
                  <a:pos x="0" y="69"/>
                </a:cxn>
                <a:cxn ang="0">
                  <a:pos x="7" y="67"/>
                </a:cxn>
                <a:cxn ang="0">
                  <a:pos x="5" y="62"/>
                </a:cxn>
                <a:cxn ang="0">
                  <a:pos x="9" y="55"/>
                </a:cxn>
                <a:cxn ang="0">
                  <a:pos x="5" y="55"/>
                </a:cxn>
                <a:cxn ang="0">
                  <a:pos x="1" y="57"/>
                </a:cxn>
                <a:cxn ang="0">
                  <a:pos x="14" y="51"/>
                </a:cxn>
                <a:cxn ang="0">
                  <a:pos x="10" y="59"/>
                </a:cxn>
                <a:cxn ang="0">
                  <a:pos x="7" y="71"/>
                </a:cxn>
                <a:cxn ang="0">
                  <a:pos x="1" y="20"/>
                </a:cxn>
                <a:cxn ang="0">
                  <a:pos x="6" y="16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6" y="0"/>
                </a:cxn>
                <a:cxn ang="0">
                  <a:pos x="11" y="16"/>
                </a:cxn>
                <a:cxn ang="0">
                  <a:pos x="15" y="20"/>
                </a:cxn>
                <a:cxn ang="0">
                  <a:pos x="70" y="20"/>
                </a:cxn>
                <a:cxn ang="0">
                  <a:pos x="20" y="19"/>
                </a:cxn>
                <a:cxn ang="0">
                  <a:pos x="21" y="10"/>
                </a:cxn>
                <a:cxn ang="0">
                  <a:pos x="71" y="11"/>
                </a:cxn>
                <a:cxn ang="0">
                  <a:pos x="71" y="39"/>
                </a:cxn>
                <a:cxn ang="0">
                  <a:pos x="21" y="40"/>
                </a:cxn>
                <a:cxn ang="0">
                  <a:pos x="20" y="31"/>
                </a:cxn>
                <a:cxn ang="0">
                  <a:pos x="70" y="30"/>
                </a:cxn>
                <a:cxn ang="0">
                  <a:pos x="71" y="39"/>
                </a:cxn>
                <a:cxn ang="0">
                  <a:pos x="70" y="61"/>
                </a:cxn>
                <a:cxn ang="0">
                  <a:pos x="20" y="60"/>
                </a:cxn>
                <a:cxn ang="0">
                  <a:pos x="21" y="51"/>
                </a:cxn>
                <a:cxn ang="0">
                  <a:pos x="71" y="52"/>
                </a:cxn>
              </a:cxnLst>
              <a:rect l="0" t="0" r="r" b="b"/>
              <a:pathLst>
                <a:path w="71" h="71">
                  <a:moveTo>
                    <a:pt x="15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36"/>
                    <a:pt x="9" y="35"/>
                    <a:pt x="9" y="31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9"/>
                    <a:pt x="4" y="31"/>
                    <a:pt x="4" y="3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27"/>
                    <a:pt x="4" y="25"/>
                    <a:pt x="7" y="25"/>
                  </a:cubicBezTo>
                  <a:cubicBezTo>
                    <a:pt x="11" y="25"/>
                    <a:pt x="14" y="27"/>
                    <a:pt x="14" y="31"/>
                  </a:cubicBezTo>
                  <a:cubicBezTo>
                    <a:pt x="14" y="37"/>
                    <a:pt x="6" y="38"/>
                    <a:pt x="6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15" y="46"/>
                  </a:lnTo>
                  <a:close/>
                  <a:moveTo>
                    <a:pt x="7" y="71"/>
                  </a:moveTo>
                  <a:cubicBezTo>
                    <a:pt x="5" y="71"/>
                    <a:pt x="2" y="70"/>
                    <a:pt x="0" y="69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5" y="67"/>
                    <a:pt x="7" y="67"/>
                  </a:cubicBezTo>
                  <a:cubicBezTo>
                    <a:pt x="8" y="67"/>
                    <a:pt x="10" y="66"/>
                    <a:pt x="10" y="65"/>
                  </a:cubicBezTo>
                  <a:cubicBezTo>
                    <a:pt x="10" y="62"/>
                    <a:pt x="7" y="62"/>
                    <a:pt x="5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6" y="58"/>
                    <a:pt x="7" y="56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8" y="55"/>
                    <a:pt x="6" y="55"/>
                    <a:pt x="5" y="5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3" y="60"/>
                    <a:pt x="15" y="62"/>
                    <a:pt x="15" y="64"/>
                  </a:cubicBezTo>
                  <a:cubicBezTo>
                    <a:pt x="15" y="69"/>
                    <a:pt x="11" y="71"/>
                    <a:pt x="7" y="71"/>
                  </a:cubicBezTo>
                  <a:close/>
                  <a:moveTo>
                    <a:pt x="15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3"/>
                    <a:pt x="6" y="9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20"/>
                  </a:lnTo>
                  <a:close/>
                  <a:moveTo>
                    <a:pt x="71" y="19"/>
                  </a:moveTo>
                  <a:cubicBezTo>
                    <a:pt x="71" y="19"/>
                    <a:pt x="71" y="20"/>
                    <a:pt x="7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19"/>
                    <a:pt x="20" y="1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1" y="10"/>
                    <a:pt x="71" y="11"/>
                  </a:cubicBezTo>
                  <a:lnTo>
                    <a:pt x="71" y="19"/>
                  </a:lnTo>
                  <a:close/>
                  <a:moveTo>
                    <a:pt x="71" y="39"/>
                  </a:moveTo>
                  <a:cubicBezTo>
                    <a:pt x="71" y="40"/>
                    <a:pt x="71" y="40"/>
                    <a:pt x="7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0" y="40"/>
                    <a:pt x="20" y="3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0"/>
                    <a:pt x="21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1" y="30"/>
                    <a:pt x="71" y="31"/>
                    <a:pt x="71" y="31"/>
                  </a:cubicBezTo>
                  <a:lnTo>
                    <a:pt x="71" y="39"/>
                  </a:lnTo>
                  <a:close/>
                  <a:moveTo>
                    <a:pt x="71" y="60"/>
                  </a:moveTo>
                  <a:cubicBezTo>
                    <a:pt x="71" y="60"/>
                    <a:pt x="71" y="61"/>
                    <a:pt x="70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0" y="60"/>
                    <a:pt x="20" y="6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1"/>
                    <a:pt x="21" y="51"/>
                    <a:pt x="21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1" y="51"/>
                    <a:pt x="71" y="52"/>
                  </a:cubicBezTo>
                  <a:lnTo>
                    <a:pt x="71" y="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969979E-ABE9-45A9-9217-F62275D342B5}"/>
              </a:ext>
            </a:extLst>
          </p:cNvPr>
          <p:cNvSpPr txBox="1"/>
          <p:nvPr/>
        </p:nvSpPr>
        <p:spPr>
          <a:xfrm>
            <a:off x="3500072" y="3294367"/>
            <a:ext cx="47557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150C3-4DE5-4F59-A0DB-6F4B713CC804}"/>
              </a:ext>
            </a:extLst>
          </p:cNvPr>
          <p:cNvSpPr/>
          <p:nvPr/>
        </p:nvSpPr>
        <p:spPr>
          <a:xfrm>
            <a:off x="363564" y="4060380"/>
            <a:ext cx="1732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Locals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Tourists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Frequent riders</a:t>
            </a:r>
          </a:p>
        </p:txBody>
      </p:sp>
    </p:spTree>
    <p:extLst>
      <p:ext uri="{BB962C8B-B14F-4D97-AF65-F5344CB8AC3E}">
        <p14:creationId xmlns:p14="http://schemas.microsoft.com/office/powerpoint/2010/main" val="3536819241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Riverside@Lamar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has the highest number of rides in 2016 whereas Davis at Rainy street station is showing a higher growth in terms of bike rides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811764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2016 data has been considered to identify the busiest stations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4CD72E-6757-47F7-A3E6-496D857A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74522"/>
              </p:ext>
            </p:extLst>
          </p:nvPr>
        </p:nvGraphicFramePr>
        <p:xfrm>
          <a:off x="2388636" y="1626145"/>
          <a:ext cx="7016620" cy="3419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5634">
                  <a:extLst>
                    <a:ext uri="{9D8B030D-6E8A-4147-A177-3AD203B41FA5}">
                      <a16:colId xmlns:a16="http://schemas.microsoft.com/office/drawing/2014/main" val="609372142"/>
                    </a:ext>
                  </a:extLst>
                </a:gridCol>
                <a:gridCol w="2135493">
                  <a:extLst>
                    <a:ext uri="{9D8B030D-6E8A-4147-A177-3AD203B41FA5}">
                      <a16:colId xmlns:a16="http://schemas.microsoft.com/office/drawing/2014/main" val="1070336708"/>
                    </a:ext>
                  </a:extLst>
                </a:gridCol>
                <a:gridCol w="2135493">
                  <a:extLst>
                    <a:ext uri="{9D8B030D-6E8A-4147-A177-3AD203B41FA5}">
                      <a16:colId xmlns:a16="http://schemas.microsoft.com/office/drawing/2014/main" val="3705924010"/>
                    </a:ext>
                  </a:extLst>
                </a:gridCol>
              </a:tblGrid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Station 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rides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YoY growth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43164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Riverside @ S. Lamar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28254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Rainey St @ Cummings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7684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65859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City Hall / Lavaca &amp; 2nd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70773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2nd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86237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5th &amp; Bowie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49518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Davis at Rainey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38448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Zilker</a:t>
                      </a:r>
                      <a:r>
                        <a:rPr lang="en-US" sz="1100" u="none" strike="noStrike" dirty="0">
                          <a:effectLst/>
                        </a:rPr>
                        <a:t> Park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3215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4th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90802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Convention Center / 4th St. @ </a:t>
                      </a:r>
                      <a:r>
                        <a:rPr lang="en-US" sz="1100" u="none" strike="noStrike" dirty="0" err="1">
                          <a:effectLst/>
                        </a:rPr>
                        <a:t>MetroRail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44522"/>
                  </a:ext>
                </a:extLst>
              </a:tr>
              <a:tr h="31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Pfluger</a:t>
                      </a:r>
                      <a:r>
                        <a:rPr lang="en-US" sz="1100" u="none" strike="noStrike" dirty="0">
                          <a:effectLst/>
                        </a:rPr>
                        <a:t> Bridge @ W 2nd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5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0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Walk Up category contributes to the maximum number of rides in the recent years followed by Local365 and Local30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982DF-1153-47E3-A334-74C45F4AE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9571" r="7308" b="6244"/>
          <a:stretch/>
        </p:blipFill>
        <p:spPr>
          <a:xfrm>
            <a:off x="1085461" y="1604865"/>
            <a:ext cx="10021078" cy="3079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0" y="-1"/>
            <a:ext cx="979714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Membership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187EA-A480-4410-A875-F967A62A8F3A}"/>
              </a:ext>
            </a:extLst>
          </p:cNvPr>
          <p:cNvSpPr txBox="1"/>
          <p:nvPr/>
        </p:nvSpPr>
        <p:spPr>
          <a:xfrm>
            <a:off x="2985796" y="4990716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6A8EF-FF2A-4B31-8D42-447160EA2D1B}"/>
              </a:ext>
            </a:extLst>
          </p:cNvPr>
          <p:cNvSpPr txBox="1"/>
          <p:nvPr/>
        </p:nvSpPr>
        <p:spPr>
          <a:xfrm>
            <a:off x="5912498" y="4993247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C86F-D313-422D-9114-D1E1394B2316}"/>
              </a:ext>
            </a:extLst>
          </p:cNvPr>
          <p:cNvSpPr txBox="1"/>
          <p:nvPr/>
        </p:nvSpPr>
        <p:spPr>
          <a:xfrm>
            <a:off x="9131558" y="4990715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0FAF5-3E82-4170-841D-B9A0E1FB7D0F}"/>
              </a:ext>
            </a:extLst>
          </p:cNvPr>
          <p:cNvSpPr txBox="1"/>
          <p:nvPr/>
        </p:nvSpPr>
        <p:spPr>
          <a:xfrm>
            <a:off x="3374569" y="5456832"/>
            <a:ext cx="3554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Walk Up:</a:t>
            </a:r>
          </a:p>
          <a:p>
            <a:r>
              <a:rPr lang="en-US" sz="1200" dirty="0"/>
              <a:t>Local365:</a:t>
            </a:r>
          </a:p>
          <a:p>
            <a:r>
              <a:rPr lang="en-US" sz="1200" dirty="0"/>
              <a:t>Local30:</a:t>
            </a:r>
          </a:p>
          <a:p>
            <a:r>
              <a:rPr lang="en-US" sz="1200" dirty="0"/>
              <a:t>24 hour Kiosk: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2347C-025D-4852-9CD7-D280F309FB4D}"/>
              </a:ext>
            </a:extLst>
          </p:cNvPr>
          <p:cNvSpPr txBox="1"/>
          <p:nvPr/>
        </p:nvSpPr>
        <p:spPr>
          <a:xfrm>
            <a:off x="7682204" y="5417992"/>
            <a:ext cx="3554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Weekender:</a:t>
            </a:r>
          </a:p>
          <a:p>
            <a:r>
              <a:rPr lang="en-US" sz="1200" dirty="0"/>
              <a:t>7-Day:</a:t>
            </a:r>
          </a:p>
          <a:p>
            <a:r>
              <a:rPr lang="en-US" sz="1200" dirty="0"/>
              <a:t>Local30:</a:t>
            </a:r>
          </a:p>
          <a:p>
            <a:r>
              <a:rPr lang="en-US" sz="1200" dirty="0" err="1"/>
              <a:t>Founding_M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</p:spTree>
    <p:extLst>
      <p:ext uri="{BB962C8B-B14F-4D97-AF65-F5344CB8AC3E}">
        <p14:creationId xmlns:p14="http://schemas.microsoft.com/office/powerpoint/2010/main" val="223812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High number of rides are encountered every year during SXSW and ACL in spring and fall seasons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0" y="-1"/>
            <a:ext cx="550506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ED595-230D-4508-B3F3-1E23D238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2" y="1458059"/>
            <a:ext cx="9627125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0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Weekends contribute most of the rides during a week and the same trend is visible during SXSW and ACL week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1782147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Time – Day of the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CA9C8-10BB-45D6-8AC8-7B1375DE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8" y="1491318"/>
            <a:ext cx="5791825" cy="38612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555C59-B677-4F68-9EA6-88F82EC016F6}"/>
              </a:ext>
            </a:extLst>
          </p:cNvPr>
          <p:cNvSpPr txBox="1"/>
          <p:nvPr/>
        </p:nvSpPr>
        <p:spPr>
          <a:xfrm>
            <a:off x="10755580" y="1567543"/>
            <a:ext cx="1112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 normalized for weekday and weekend by dividing with no of days</a:t>
            </a:r>
          </a:p>
        </p:txBody>
      </p:sp>
      <p:pic>
        <p:nvPicPr>
          <p:cNvPr id="13" name="Picture 2" descr="SXSW_weekday2weekend_regularized_by_day.png">
            <a:extLst>
              <a:ext uri="{FF2B5EF4-FFF2-40B4-BE49-F238E27FC236}">
                <a16:creationId xmlns:a16="http://schemas.microsoft.com/office/drawing/2014/main" id="{8892CAD9-9B57-49DB-82BD-8DAC39433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72" y="1147093"/>
            <a:ext cx="3524877" cy="234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CLweekend.png">
            <a:extLst>
              <a:ext uri="{FF2B5EF4-FFF2-40B4-BE49-F238E27FC236}">
                <a16:creationId xmlns:a16="http://schemas.microsoft.com/office/drawing/2014/main" id="{37A38809-A25C-4992-9933-10949E9F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41" y="3497011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0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223935"/>
            <a:ext cx="1170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Remove the outliers to gauge demand on different days of the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1782147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Time – Day of the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10" name="Picture 2" descr="Rental Trends on Each Day Excluding ACL and SXSW.png">
            <a:extLst>
              <a:ext uri="{FF2B5EF4-FFF2-40B4-BE49-F238E27FC236}">
                <a16:creationId xmlns:a16="http://schemas.microsoft.com/office/drawing/2014/main" id="{DFA6A112-987E-4867-A129-03DF8912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41" y="1406784"/>
            <a:ext cx="4633419" cy="30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75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740</Words>
  <Application>Microsoft Macintosh PowerPoint</Application>
  <PresentationFormat>Widescreen</PresentationFormat>
  <Paragraphs>171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FontAwesome</vt:lpstr>
      <vt:lpstr>Roboto Condensed</vt:lpstr>
      <vt:lpstr>Roboto Medium</vt:lpstr>
      <vt:lpstr>Arial</vt:lpstr>
      <vt:lpstr>Calibri</vt:lpstr>
      <vt:lpstr>Calibri Light</vt:lpstr>
      <vt:lpstr>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in General</vt:lpstr>
      <vt:lpstr>Rush Hour Sunny Day</vt:lpstr>
      <vt:lpstr>Rush Hour Sunny Day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NARAPAREDDY, AKHILESH REDDY</dc:creator>
  <cp:lastModifiedBy>chunhsiang.usa@gmail.com</cp:lastModifiedBy>
  <cp:revision>55</cp:revision>
  <dcterms:created xsi:type="dcterms:W3CDTF">2018-08-10T20:07:50Z</dcterms:created>
  <dcterms:modified xsi:type="dcterms:W3CDTF">2018-08-13T03:20:47Z</dcterms:modified>
</cp:coreProperties>
</file>